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Syne"/>
      <p:regular r:id="rId15"/>
    </p:embeddedFont>
    <p:embeddedFont>
      <p:font typeface="Syne"/>
      <p:regular r:id="rId16"/>
    </p:embeddedFont>
    <p:embeddedFont>
      <p:font typeface="Overpass Light"/>
      <p:regular r:id="rId17"/>
    </p:embeddedFont>
    <p:embeddedFont>
      <p:font typeface="Overpass Light"/>
      <p:regular r:id="rId18"/>
    </p:embeddedFont>
    <p:embeddedFont>
      <p:font typeface="Overpass Light"/>
      <p:regular r:id="rId19"/>
    </p:embeddedFont>
    <p:embeddedFont>
      <p:font typeface="Overpass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55746"/>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Online Spectacles Purchase with Spring Boot</a:t>
            </a:r>
            <a:endParaRPr lang="en-US" sz="4450" dirty="0"/>
          </a:p>
        </p:txBody>
      </p:sp>
      <p:sp>
        <p:nvSpPr>
          <p:cNvPr id="4" name="Text 1"/>
          <p:cNvSpPr/>
          <p:nvPr/>
        </p:nvSpPr>
        <p:spPr>
          <a:xfrm>
            <a:off x="6280190" y="4622244"/>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Explore building an e-commerce platform for spectacles. Key features include product catalogs and user authentication. Also, shopping carts, payment gateways, and order management are critical. This presentation provides an overview of building the platform using Spring Boot.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30874"/>
            <a:ext cx="12895302"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Spring Boot Architecture for E-commerce</a:t>
            </a:r>
            <a:endParaRPr lang="en-US" sz="4450" dirty="0"/>
          </a:p>
        </p:txBody>
      </p:sp>
      <p:sp>
        <p:nvSpPr>
          <p:cNvPr id="3" name="Text 1"/>
          <p:cNvSpPr/>
          <p:nvPr/>
        </p:nvSpPr>
        <p:spPr>
          <a:xfrm>
            <a:off x="793790" y="3506629"/>
            <a:ext cx="3284815"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Layered Architecture</a:t>
            </a:r>
            <a:endParaRPr lang="en-US" sz="2200" dirty="0"/>
          </a:p>
        </p:txBody>
      </p:sp>
      <p:sp>
        <p:nvSpPr>
          <p:cNvPr id="4" name="Text 2"/>
          <p:cNvSpPr/>
          <p:nvPr/>
        </p:nvSpPr>
        <p:spPr>
          <a:xfrm>
            <a:off x="793790" y="4087773"/>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Utilize a layered approach. This includes Controller, Service, and Repository layers.</a:t>
            </a:r>
            <a:endParaRPr lang="en-US" sz="1750" dirty="0"/>
          </a:p>
        </p:txBody>
      </p:sp>
      <p:sp>
        <p:nvSpPr>
          <p:cNvPr id="5" name="Text 3"/>
          <p:cNvSpPr/>
          <p:nvPr/>
        </p:nvSpPr>
        <p:spPr>
          <a:xfrm>
            <a:off x="7599521" y="3506629"/>
            <a:ext cx="2990493"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RESTful API Design</a:t>
            </a:r>
            <a:endParaRPr lang="en-US" sz="2200" dirty="0"/>
          </a:p>
        </p:txBody>
      </p:sp>
      <p:sp>
        <p:nvSpPr>
          <p:cNvPr id="6" name="Text 4"/>
          <p:cNvSpPr/>
          <p:nvPr/>
        </p:nvSpPr>
        <p:spPr>
          <a:xfrm>
            <a:off x="7599521" y="4087773"/>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Adhere to RESTful API design principles for seamless communication. An example endpoint: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GET /api/products</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t>
            </a:r>
            <a:endParaRPr lang="en-US" sz="1750" dirty="0"/>
          </a:p>
        </p:txBody>
      </p:sp>
      <p:sp>
        <p:nvSpPr>
          <p:cNvPr id="7" name="Text 5"/>
          <p:cNvSpPr/>
          <p:nvPr/>
        </p:nvSpPr>
        <p:spPr>
          <a:xfrm>
            <a:off x="793790" y="5272802"/>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Design considerations for microservices architecture are critical. Separate services for catalog, users, and orders improve scalability.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815"/>
          </a:xfrm>
          <a:prstGeom prst="rect">
            <a:avLst/>
          </a:prstGeom>
        </p:spPr>
      </p:pic>
      <p:sp>
        <p:nvSpPr>
          <p:cNvPr id="3" name="Text 0"/>
          <p:cNvSpPr/>
          <p:nvPr/>
        </p:nvSpPr>
        <p:spPr>
          <a:xfrm>
            <a:off x="6272927" y="618053"/>
            <a:ext cx="7570946" cy="1404461"/>
          </a:xfrm>
          <a:prstGeom prst="rect">
            <a:avLst/>
          </a:prstGeom>
          <a:noFill/>
          <a:ln/>
        </p:spPr>
        <p:txBody>
          <a:bodyPr wrap="square" lIns="0" tIns="0" rIns="0" bIns="0" rtlCol="0" anchor="t"/>
          <a:lstStyle/>
          <a:p>
            <a:pPr indent="0" marL="0">
              <a:lnSpc>
                <a:spcPts val="5500"/>
              </a:lnSpc>
              <a:buNone/>
            </a:pPr>
            <a:r>
              <a:rPr lang="en-US" sz="4400" b="1" dirty="0">
                <a:solidFill>
                  <a:srgbClr val="233939"/>
                </a:solidFill>
                <a:latin typeface="Syne Bold" pitchFamily="34" charset="0"/>
                <a:ea typeface="Syne Bold" pitchFamily="34" charset="-122"/>
                <a:cs typeface="Syne Bold" pitchFamily="34" charset="-120"/>
              </a:rPr>
              <a:t>Database Design: Spectacle Data Model</a:t>
            </a:r>
            <a:endParaRPr lang="en-US" sz="4400" dirty="0"/>
          </a:p>
        </p:txBody>
      </p:sp>
      <p:sp>
        <p:nvSpPr>
          <p:cNvPr id="4" name="Shape 1"/>
          <p:cNvSpPr/>
          <p:nvPr/>
        </p:nvSpPr>
        <p:spPr>
          <a:xfrm>
            <a:off x="6272927" y="2359581"/>
            <a:ext cx="3673197" cy="2388870"/>
          </a:xfrm>
          <a:prstGeom prst="roundRect">
            <a:avLst>
              <a:gd name="adj" fmla="val 3951"/>
            </a:avLst>
          </a:prstGeom>
          <a:solidFill>
            <a:srgbClr val="DDEEE6"/>
          </a:solidFill>
          <a:ln w="7620">
            <a:solidFill>
              <a:srgbClr val="C3D4CC"/>
            </a:solidFill>
            <a:prstDash val="solid"/>
          </a:ln>
        </p:spPr>
      </p:sp>
      <p:sp>
        <p:nvSpPr>
          <p:cNvPr id="5" name="Text 2"/>
          <p:cNvSpPr/>
          <p:nvPr/>
        </p:nvSpPr>
        <p:spPr>
          <a:xfrm>
            <a:off x="6505218" y="2591872"/>
            <a:ext cx="2809280" cy="351234"/>
          </a:xfrm>
          <a:prstGeom prst="rect">
            <a:avLst/>
          </a:prstGeom>
          <a:noFill/>
          <a:ln/>
        </p:spPr>
        <p:txBody>
          <a:bodyPr wrap="non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Spectacle Entity</a:t>
            </a:r>
            <a:endParaRPr lang="en-US" sz="2200" dirty="0"/>
          </a:p>
        </p:txBody>
      </p:sp>
      <p:sp>
        <p:nvSpPr>
          <p:cNvPr id="6" name="Text 3"/>
          <p:cNvSpPr/>
          <p:nvPr/>
        </p:nvSpPr>
        <p:spPr>
          <a:xfrm>
            <a:off x="6505218" y="3077885"/>
            <a:ext cx="3208615" cy="1438275"/>
          </a:xfrm>
          <a:prstGeom prst="rect">
            <a:avLst/>
          </a:prstGeom>
          <a:noFill/>
          <a:ln/>
        </p:spPr>
        <p:txBody>
          <a:bodyPr wrap="square" lIns="0" tIns="0" rIns="0" bIns="0" rtlCol="0" anchor="t"/>
          <a:lstStyle/>
          <a:p>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Includes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id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brand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model</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type</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shape</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material</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color</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lens_options</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price</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image_url</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and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quantity_in_stock</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a:t>
            </a:r>
            <a:endParaRPr lang="en-US" sz="1750" dirty="0"/>
          </a:p>
        </p:txBody>
      </p:sp>
      <p:sp>
        <p:nvSpPr>
          <p:cNvPr id="7" name="Shape 4"/>
          <p:cNvSpPr/>
          <p:nvPr/>
        </p:nvSpPr>
        <p:spPr>
          <a:xfrm>
            <a:off x="10170795" y="2359581"/>
            <a:ext cx="3673197" cy="2388870"/>
          </a:xfrm>
          <a:prstGeom prst="roundRect">
            <a:avLst>
              <a:gd name="adj" fmla="val 3951"/>
            </a:avLst>
          </a:prstGeom>
          <a:solidFill>
            <a:srgbClr val="DDEEE6"/>
          </a:solidFill>
          <a:ln w="7620">
            <a:solidFill>
              <a:srgbClr val="C3D4CC"/>
            </a:solidFill>
            <a:prstDash val="solid"/>
          </a:ln>
        </p:spPr>
      </p:sp>
      <p:sp>
        <p:nvSpPr>
          <p:cNvPr id="8" name="Text 5"/>
          <p:cNvSpPr/>
          <p:nvPr/>
        </p:nvSpPr>
        <p:spPr>
          <a:xfrm>
            <a:off x="10403086" y="2591872"/>
            <a:ext cx="2809280" cy="351234"/>
          </a:xfrm>
          <a:prstGeom prst="rect">
            <a:avLst/>
          </a:prstGeom>
          <a:noFill/>
          <a:ln/>
        </p:spPr>
        <p:txBody>
          <a:bodyPr wrap="non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User Entity</a:t>
            </a:r>
            <a:endParaRPr lang="en-US" sz="2200" dirty="0"/>
          </a:p>
        </p:txBody>
      </p:sp>
      <p:sp>
        <p:nvSpPr>
          <p:cNvPr id="9" name="Text 6"/>
          <p:cNvSpPr/>
          <p:nvPr/>
        </p:nvSpPr>
        <p:spPr>
          <a:xfrm>
            <a:off x="10403086" y="3077885"/>
            <a:ext cx="3208615" cy="1078706"/>
          </a:xfrm>
          <a:prstGeom prst="rect">
            <a:avLst/>
          </a:prstGeom>
          <a:noFill/>
          <a:ln/>
        </p:spPr>
        <p:txBody>
          <a:bodyPr wrap="square" lIns="0" tIns="0" rIns="0" bIns="0" rtlCol="0" anchor="t"/>
          <a:lstStyle/>
          <a:p>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Consists of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id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username</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password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email</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address</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and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payment_info</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a:t>
            </a:r>
            <a:endParaRPr lang="en-US" sz="1750" dirty="0"/>
          </a:p>
        </p:txBody>
      </p:sp>
      <p:sp>
        <p:nvSpPr>
          <p:cNvPr id="10" name="Shape 7"/>
          <p:cNvSpPr/>
          <p:nvPr/>
        </p:nvSpPr>
        <p:spPr>
          <a:xfrm>
            <a:off x="6272927" y="4973122"/>
            <a:ext cx="7570946" cy="1669732"/>
          </a:xfrm>
          <a:prstGeom prst="roundRect">
            <a:avLst>
              <a:gd name="adj" fmla="val 5653"/>
            </a:avLst>
          </a:prstGeom>
          <a:solidFill>
            <a:srgbClr val="DDEEE6"/>
          </a:solidFill>
          <a:ln w="7620">
            <a:solidFill>
              <a:srgbClr val="C3D4CC"/>
            </a:solidFill>
            <a:prstDash val="solid"/>
          </a:ln>
        </p:spPr>
      </p:sp>
      <p:sp>
        <p:nvSpPr>
          <p:cNvPr id="11" name="Text 8"/>
          <p:cNvSpPr/>
          <p:nvPr/>
        </p:nvSpPr>
        <p:spPr>
          <a:xfrm>
            <a:off x="6505218" y="5205413"/>
            <a:ext cx="2809280" cy="351234"/>
          </a:xfrm>
          <a:prstGeom prst="rect">
            <a:avLst/>
          </a:prstGeom>
          <a:noFill/>
          <a:ln/>
        </p:spPr>
        <p:txBody>
          <a:bodyPr wrap="non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Order Entity</a:t>
            </a:r>
            <a:endParaRPr lang="en-US" sz="2200" dirty="0"/>
          </a:p>
        </p:txBody>
      </p:sp>
      <p:sp>
        <p:nvSpPr>
          <p:cNvPr id="12" name="Text 9"/>
          <p:cNvSpPr/>
          <p:nvPr/>
        </p:nvSpPr>
        <p:spPr>
          <a:xfrm>
            <a:off x="6505218" y="5691426"/>
            <a:ext cx="7106364" cy="719138"/>
          </a:xfrm>
          <a:prstGeom prst="rect">
            <a:avLst/>
          </a:prstGeom>
          <a:noFill/>
          <a:ln/>
        </p:spPr>
        <p:txBody>
          <a:bodyPr wrap="square" lIns="0" tIns="0" rIns="0" bIns="0" rtlCol="0" anchor="t"/>
          <a:lstStyle/>
          <a:p>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Includes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id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user_id</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order_date</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total_amount</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shipping_address</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order_status</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 and </a:t>
            </a:r>
            <a:pPr indent="0" marL="0">
              <a:lnSpc>
                <a:spcPts val="2800"/>
              </a:lnSpc>
              <a:buNone/>
            </a:pPr>
            <a:r>
              <a:rPr lang="en-US" sz="1750" b="1" dirty="0">
                <a:solidFill>
                  <a:srgbClr val="3B4E4E"/>
                </a:solidFill>
                <a:latin typeface="Overpass Light" pitchFamily="34" charset="0"/>
                <a:ea typeface="Overpass Light" pitchFamily="34" charset="-122"/>
                <a:cs typeface="Overpass Light" pitchFamily="34" charset="-120"/>
              </a:rPr>
              <a:t>payment_status</a:t>
            </a:r>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a:t>
            </a:r>
            <a:endParaRPr lang="en-US" sz="1750" dirty="0"/>
          </a:p>
        </p:txBody>
      </p:sp>
      <p:sp>
        <p:nvSpPr>
          <p:cNvPr id="13" name="Text 10"/>
          <p:cNvSpPr/>
          <p:nvPr/>
        </p:nvSpPr>
        <p:spPr>
          <a:xfrm>
            <a:off x="6272927" y="6895624"/>
            <a:ext cx="7570946" cy="719138"/>
          </a:xfrm>
          <a:prstGeom prst="rect">
            <a:avLst/>
          </a:prstGeom>
          <a:noFill/>
          <a:ln/>
        </p:spPr>
        <p:txBody>
          <a:bodyPr wrap="square" lIns="0" tIns="0" rIns="0" bIns="0" rtlCol="0" anchor="t"/>
          <a:lstStyle/>
          <a:p>
            <a:pPr indent="0" marL="0">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Establish one-to-many (user-orders) relationships. Also create many-to-many (orders-spectacles) relationships.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04136"/>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User Authentication and Authorization</a:t>
            </a:r>
            <a:endParaRPr lang="en-US" sz="4450" dirty="0"/>
          </a:p>
        </p:txBody>
      </p:sp>
      <p:pic>
        <p:nvPicPr>
          <p:cNvPr id="4" name="Image 1" descr="preencoded.png">    </p:cNvPr>
          <p:cNvPicPr>
            <a:picLocks noChangeAspect="1"/>
          </p:cNvPicPr>
          <p:nvPr/>
        </p:nvPicPr>
        <p:blipFill>
          <a:blip r:embed="rId2"/>
          <a:stretch>
            <a:fillRect/>
          </a:stretch>
        </p:blipFill>
        <p:spPr>
          <a:xfrm>
            <a:off x="793790" y="2461855"/>
            <a:ext cx="1134070" cy="1360884"/>
          </a:xfrm>
          <a:prstGeom prst="rect">
            <a:avLst/>
          </a:prstGeom>
        </p:spPr>
      </p:pic>
      <p:sp>
        <p:nvSpPr>
          <p:cNvPr id="5" name="Text 1"/>
          <p:cNvSpPr/>
          <p:nvPr/>
        </p:nvSpPr>
        <p:spPr>
          <a:xfrm>
            <a:off x="2268022" y="268866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Spring Security</a:t>
            </a:r>
            <a:endParaRPr lang="en-US" sz="2200" dirty="0"/>
          </a:p>
        </p:txBody>
      </p:sp>
      <p:sp>
        <p:nvSpPr>
          <p:cNvPr id="6" name="Text 2"/>
          <p:cNvSpPr/>
          <p:nvPr/>
        </p:nvSpPr>
        <p:spPr>
          <a:xfrm>
            <a:off x="2268022" y="3179088"/>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Implement Spring Security for robust authentication.</a:t>
            </a:r>
            <a:endParaRPr lang="en-US" sz="1750" dirty="0"/>
          </a:p>
        </p:txBody>
      </p:sp>
      <p:pic>
        <p:nvPicPr>
          <p:cNvPr id="7" name="Image 2" descr="preencoded.png">    </p:cNvPr>
          <p:cNvPicPr>
            <a:picLocks noChangeAspect="1"/>
          </p:cNvPicPr>
          <p:nvPr/>
        </p:nvPicPr>
        <p:blipFill>
          <a:blip r:embed="rId3"/>
          <a:stretch>
            <a:fillRect/>
          </a:stretch>
        </p:blipFill>
        <p:spPr>
          <a:xfrm>
            <a:off x="793790" y="3822740"/>
            <a:ext cx="1134070" cy="1360884"/>
          </a:xfrm>
          <a:prstGeom prst="rect">
            <a:avLst/>
          </a:prstGeom>
        </p:spPr>
      </p:pic>
      <p:sp>
        <p:nvSpPr>
          <p:cNvPr id="8" name="Text 3"/>
          <p:cNvSpPr/>
          <p:nvPr/>
        </p:nvSpPr>
        <p:spPr>
          <a:xfrm>
            <a:off x="2268022" y="404955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JWT</a:t>
            </a:r>
            <a:endParaRPr lang="en-US" sz="2200" dirty="0"/>
          </a:p>
        </p:txBody>
      </p:sp>
      <p:sp>
        <p:nvSpPr>
          <p:cNvPr id="9" name="Text 4"/>
          <p:cNvSpPr/>
          <p:nvPr/>
        </p:nvSpPr>
        <p:spPr>
          <a:xfrm>
            <a:off x="2268022" y="4539972"/>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Utilize JWT for secure authentication.</a:t>
            </a:r>
            <a:endParaRPr lang="en-US" sz="1750" dirty="0"/>
          </a:p>
        </p:txBody>
      </p:sp>
      <p:pic>
        <p:nvPicPr>
          <p:cNvPr id="10" name="Image 3" descr="preencoded.png">    </p:cNvPr>
          <p:cNvPicPr>
            <a:picLocks noChangeAspect="1"/>
          </p:cNvPicPr>
          <p:nvPr/>
        </p:nvPicPr>
        <p:blipFill>
          <a:blip r:embed="rId4"/>
          <a:stretch>
            <a:fillRect/>
          </a:stretch>
        </p:blipFill>
        <p:spPr>
          <a:xfrm>
            <a:off x="793790" y="5183624"/>
            <a:ext cx="1134070" cy="1360884"/>
          </a:xfrm>
          <a:prstGeom prst="rect">
            <a:avLst/>
          </a:prstGeom>
        </p:spPr>
      </p:pic>
      <p:sp>
        <p:nvSpPr>
          <p:cNvPr id="11" name="Text 5"/>
          <p:cNvSpPr/>
          <p:nvPr/>
        </p:nvSpPr>
        <p:spPr>
          <a:xfrm>
            <a:off x="2268022" y="5410438"/>
            <a:ext cx="4249222"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Role-Based Access Control</a:t>
            </a:r>
            <a:endParaRPr lang="en-US" sz="2200" dirty="0"/>
          </a:p>
        </p:txBody>
      </p:sp>
      <p:sp>
        <p:nvSpPr>
          <p:cNvPr id="12" name="Text 6"/>
          <p:cNvSpPr/>
          <p:nvPr/>
        </p:nvSpPr>
        <p:spPr>
          <a:xfrm>
            <a:off x="2268022" y="5900857"/>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Implement Role-Based Access Control.</a:t>
            </a:r>
            <a:endParaRPr lang="en-US" sz="1750" dirty="0"/>
          </a:p>
        </p:txBody>
      </p:sp>
      <p:sp>
        <p:nvSpPr>
          <p:cNvPr id="13" name="Text 7"/>
          <p:cNvSpPr/>
          <p:nvPr/>
        </p:nvSpPr>
        <p:spPr>
          <a:xfrm>
            <a:off x="793790" y="6799659"/>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Example endpoints: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POST /api/auth/register</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 and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POST /api/auth/login</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 Integrate OAuth 2.0 for social login.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381839"/>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Shopping Cart and Order Management</a:t>
            </a:r>
            <a:endParaRPr lang="en-US" sz="4450" dirty="0"/>
          </a:p>
        </p:txBody>
      </p:sp>
      <p:pic>
        <p:nvPicPr>
          <p:cNvPr id="4" name="Image 1" descr="preencoded.png">    </p:cNvPr>
          <p:cNvPicPr>
            <a:picLocks noChangeAspect="1"/>
          </p:cNvPicPr>
          <p:nvPr/>
        </p:nvPicPr>
        <p:blipFill>
          <a:blip r:embed="rId2"/>
          <a:stretch>
            <a:fillRect/>
          </a:stretch>
        </p:blipFill>
        <p:spPr>
          <a:xfrm>
            <a:off x="793790" y="3139559"/>
            <a:ext cx="566976" cy="566976"/>
          </a:xfrm>
          <a:prstGeom prst="rect">
            <a:avLst/>
          </a:prstGeom>
        </p:spPr>
      </p:pic>
      <p:sp>
        <p:nvSpPr>
          <p:cNvPr id="5" name="Text 1"/>
          <p:cNvSpPr/>
          <p:nvPr/>
        </p:nvSpPr>
        <p:spPr>
          <a:xfrm>
            <a:off x="793790" y="3933349"/>
            <a:ext cx="2291953" cy="708660"/>
          </a:xfrm>
          <a:prstGeom prst="rect">
            <a:avLst/>
          </a:prstGeom>
          <a:noFill/>
          <a:ln/>
        </p:spPr>
        <p:txBody>
          <a:bodyPr wrap="squar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Session Management</a:t>
            </a:r>
            <a:endParaRPr lang="en-US" sz="2200" dirty="0"/>
          </a:p>
        </p:txBody>
      </p:sp>
      <p:sp>
        <p:nvSpPr>
          <p:cNvPr id="6" name="Text 2"/>
          <p:cNvSpPr/>
          <p:nvPr/>
        </p:nvSpPr>
        <p:spPr>
          <a:xfrm>
            <a:off x="793790" y="4778097"/>
            <a:ext cx="2291953" cy="1088708"/>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Implement session management for the shopping cart.</a:t>
            </a:r>
            <a:endParaRPr lang="en-US" sz="1750" dirty="0"/>
          </a:p>
        </p:txBody>
      </p:sp>
      <p:pic>
        <p:nvPicPr>
          <p:cNvPr id="7" name="Image 2" descr="preencoded.png">    </p:cNvPr>
          <p:cNvPicPr>
            <a:picLocks noChangeAspect="1"/>
          </p:cNvPicPr>
          <p:nvPr/>
        </p:nvPicPr>
        <p:blipFill>
          <a:blip r:embed="rId3"/>
          <a:stretch>
            <a:fillRect/>
          </a:stretch>
        </p:blipFill>
        <p:spPr>
          <a:xfrm>
            <a:off x="3425904" y="3139559"/>
            <a:ext cx="566976" cy="566976"/>
          </a:xfrm>
          <a:prstGeom prst="rect">
            <a:avLst/>
          </a:prstGeom>
        </p:spPr>
      </p:pic>
      <p:sp>
        <p:nvSpPr>
          <p:cNvPr id="8" name="Text 3"/>
          <p:cNvSpPr/>
          <p:nvPr/>
        </p:nvSpPr>
        <p:spPr>
          <a:xfrm>
            <a:off x="3425904" y="3933349"/>
            <a:ext cx="2292072" cy="708660"/>
          </a:xfrm>
          <a:prstGeom prst="rect">
            <a:avLst/>
          </a:prstGeom>
          <a:noFill/>
          <a:ln/>
        </p:spPr>
        <p:txBody>
          <a:bodyPr wrap="squar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CRUD Operations</a:t>
            </a:r>
            <a:endParaRPr lang="en-US" sz="2200" dirty="0"/>
          </a:p>
        </p:txBody>
      </p:sp>
      <p:sp>
        <p:nvSpPr>
          <p:cNvPr id="9" name="Text 4"/>
          <p:cNvSpPr/>
          <p:nvPr/>
        </p:nvSpPr>
        <p:spPr>
          <a:xfrm>
            <a:off x="3425904" y="4778097"/>
            <a:ext cx="2292072" cy="1088708"/>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Enable CRUD operations on cart items.</a:t>
            </a:r>
            <a:endParaRPr lang="en-US" sz="1750" dirty="0"/>
          </a:p>
        </p:txBody>
      </p:sp>
      <p:pic>
        <p:nvPicPr>
          <p:cNvPr id="10" name="Image 3" descr="preencoded.png">    </p:cNvPr>
          <p:cNvPicPr>
            <a:picLocks noChangeAspect="1"/>
          </p:cNvPicPr>
          <p:nvPr/>
        </p:nvPicPr>
        <p:blipFill>
          <a:blip r:embed="rId4"/>
          <a:stretch>
            <a:fillRect/>
          </a:stretch>
        </p:blipFill>
        <p:spPr>
          <a:xfrm>
            <a:off x="6058138" y="3139559"/>
            <a:ext cx="566976" cy="566976"/>
          </a:xfrm>
          <a:prstGeom prst="rect">
            <a:avLst/>
          </a:prstGeom>
        </p:spPr>
      </p:pic>
      <p:sp>
        <p:nvSpPr>
          <p:cNvPr id="11" name="Text 5"/>
          <p:cNvSpPr/>
          <p:nvPr/>
        </p:nvSpPr>
        <p:spPr>
          <a:xfrm>
            <a:off x="6058138" y="3933349"/>
            <a:ext cx="2291953" cy="708660"/>
          </a:xfrm>
          <a:prstGeom prst="rect">
            <a:avLst/>
          </a:prstGeom>
          <a:noFill/>
          <a:ln/>
        </p:spPr>
        <p:txBody>
          <a:bodyPr wrap="squar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Payment Gateway</a:t>
            </a:r>
            <a:endParaRPr lang="en-US" sz="2200" dirty="0"/>
          </a:p>
        </p:txBody>
      </p:sp>
      <p:sp>
        <p:nvSpPr>
          <p:cNvPr id="12" name="Text 6"/>
          <p:cNvSpPr/>
          <p:nvPr/>
        </p:nvSpPr>
        <p:spPr>
          <a:xfrm>
            <a:off x="6058138" y="4778097"/>
            <a:ext cx="2291953" cy="1088708"/>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Integrate payment gateways like Stripe or PayPal.</a:t>
            </a:r>
            <a:endParaRPr lang="en-US" sz="1750" dirty="0"/>
          </a:p>
        </p:txBody>
      </p:sp>
      <p:sp>
        <p:nvSpPr>
          <p:cNvPr id="13" name="Text 7"/>
          <p:cNvSpPr/>
          <p:nvPr/>
        </p:nvSpPr>
        <p:spPr>
          <a:xfrm>
            <a:off x="793790" y="6121956"/>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API endpoints: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POST /api/cart/add</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GET /api/cart/view</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 and </a:t>
            </a:r>
            <a:pPr indent="0" marL="0">
              <a:lnSpc>
                <a:spcPts val="2850"/>
              </a:lnSpc>
              <a:buNone/>
            </a:pPr>
            <a:r>
              <a:rPr lang="en-US" sz="1750" b="1" dirty="0">
                <a:solidFill>
                  <a:srgbClr val="3B4E4E"/>
                </a:solidFill>
                <a:latin typeface="Overpass Light" pitchFamily="34" charset="0"/>
                <a:ea typeface="Overpass Light" pitchFamily="34" charset="-122"/>
                <a:cs typeface="Overpass Light" pitchFamily="34" charset="-120"/>
              </a:rPr>
              <a:t>POST /api/orders/place</a:t>
            </a:r>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39616"/>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Frontend Development with React</a:t>
            </a:r>
            <a:endParaRPr lang="en-US" sz="4450" dirty="0"/>
          </a:p>
        </p:txBody>
      </p:sp>
      <p:sp>
        <p:nvSpPr>
          <p:cNvPr id="4" name="Shape 1"/>
          <p:cNvSpPr/>
          <p:nvPr/>
        </p:nvSpPr>
        <p:spPr>
          <a:xfrm>
            <a:off x="6535341" y="2497336"/>
            <a:ext cx="30480" cy="4374475"/>
          </a:xfrm>
          <a:prstGeom prst="roundRect">
            <a:avLst>
              <a:gd name="adj" fmla="val 312558"/>
            </a:avLst>
          </a:prstGeom>
          <a:solidFill>
            <a:srgbClr val="C3D4CC"/>
          </a:solidFill>
          <a:ln/>
        </p:spPr>
      </p:sp>
      <p:sp>
        <p:nvSpPr>
          <p:cNvPr id="5" name="Shape 2"/>
          <p:cNvSpPr/>
          <p:nvPr/>
        </p:nvSpPr>
        <p:spPr>
          <a:xfrm>
            <a:off x="6760012" y="2992398"/>
            <a:ext cx="680442" cy="30480"/>
          </a:xfrm>
          <a:prstGeom prst="roundRect">
            <a:avLst>
              <a:gd name="adj" fmla="val 312558"/>
            </a:avLst>
          </a:prstGeom>
          <a:solidFill>
            <a:srgbClr val="C3D4CC"/>
          </a:solidFill>
          <a:ln/>
        </p:spPr>
      </p:sp>
      <p:sp>
        <p:nvSpPr>
          <p:cNvPr id="6" name="Shape 3"/>
          <p:cNvSpPr/>
          <p:nvPr/>
        </p:nvSpPr>
        <p:spPr>
          <a:xfrm>
            <a:off x="6280190" y="2752487"/>
            <a:ext cx="510302" cy="510302"/>
          </a:xfrm>
          <a:prstGeom prst="roundRect">
            <a:avLst>
              <a:gd name="adj" fmla="val 18669"/>
            </a:avLst>
          </a:prstGeom>
          <a:solidFill>
            <a:srgbClr val="DDEEE6"/>
          </a:solidFill>
          <a:ln w="7620">
            <a:solidFill>
              <a:srgbClr val="C3D4CC"/>
            </a:solidFill>
            <a:prstDash val="solid"/>
          </a:ln>
        </p:spPr>
      </p:sp>
      <p:sp>
        <p:nvSpPr>
          <p:cNvPr id="7" name="Text 4"/>
          <p:cNvSpPr/>
          <p:nvPr/>
        </p:nvSpPr>
        <p:spPr>
          <a:xfrm>
            <a:off x="6365260" y="2794992"/>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8" name="Text 5"/>
          <p:cNvSpPr/>
          <p:nvPr/>
        </p:nvSpPr>
        <p:spPr>
          <a:xfrm>
            <a:off x="7669411" y="272415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UI Components</a:t>
            </a:r>
            <a:endParaRPr lang="en-US" sz="2200" dirty="0"/>
          </a:p>
        </p:txBody>
      </p:sp>
      <p:sp>
        <p:nvSpPr>
          <p:cNvPr id="9" name="Text 6"/>
          <p:cNvSpPr/>
          <p:nvPr/>
        </p:nvSpPr>
        <p:spPr>
          <a:xfrm>
            <a:off x="7669411" y="3214568"/>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Develop UI components for the product catalog.</a:t>
            </a:r>
            <a:endParaRPr lang="en-US" sz="1750" dirty="0"/>
          </a:p>
        </p:txBody>
      </p:sp>
      <p:sp>
        <p:nvSpPr>
          <p:cNvPr id="10" name="Shape 7"/>
          <p:cNvSpPr/>
          <p:nvPr/>
        </p:nvSpPr>
        <p:spPr>
          <a:xfrm>
            <a:off x="6760012" y="4526161"/>
            <a:ext cx="680442" cy="30480"/>
          </a:xfrm>
          <a:prstGeom prst="roundRect">
            <a:avLst>
              <a:gd name="adj" fmla="val 312558"/>
            </a:avLst>
          </a:prstGeom>
          <a:solidFill>
            <a:srgbClr val="C3D4CC"/>
          </a:solidFill>
          <a:ln/>
        </p:spPr>
      </p:sp>
      <p:sp>
        <p:nvSpPr>
          <p:cNvPr id="11" name="Shape 8"/>
          <p:cNvSpPr/>
          <p:nvPr/>
        </p:nvSpPr>
        <p:spPr>
          <a:xfrm>
            <a:off x="6280190" y="4286250"/>
            <a:ext cx="510302" cy="510302"/>
          </a:xfrm>
          <a:prstGeom prst="roundRect">
            <a:avLst>
              <a:gd name="adj" fmla="val 18669"/>
            </a:avLst>
          </a:prstGeom>
          <a:solidFill>
            <a:srgbClr val="DDEEE6"/>
          </a:solidFill>
          <a:ln w="7620">
            <a:solidFill>
              <a:srgbClr val="C3D4CC"/>
            </a:solidFill>
            <a:prstDash val="solid"/>
          </a:ln>
        </p:spPr>
      </p:sp>
      <p:sp>
        <p:nvSpPr>
          <p:cNvPr id="12" name="Text 9"/>
          <p:cNvSpPr/>
          <p:nvPr/>
        </p:nvSpPr>
        <p:spPr>
          <a:xfrm>
            <a:off x="6365260" y="432875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3" name="Text 10"/>
          <p:cNvSpPr/>
          <p:nvPr/>
        </p:nvSpPr>
        <p:spPr>
          <a:xfrm>
            <a:off x="7669411" y="4257913"/>
            <a:ext cx="3032165"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State Management</a:t>
            </a:r>
            <a:endParaRPr lang="en-US" sz="2200" dirty="0"/>
          </a:p>
        </p:txBody>
      </p:sp>
      <p:sp>
        <p:nvSpPr>
          <p:cNvPr id="14" name="Text 11"/>
          <p:cNvSpPr/>
          <p:nvPr/>
        </p:nvSpPr>
        <p:spPr>
          <a:xfrm>
            <a:off x="7669411" y="4748332"/>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Manage state using Redux or Context API.</a:t>
            </a:r>
            <a:endParaRPr lang="en-US" sz="1750" dirty="0"/>
          </a:p>
        </p:txBody>
      </p:sp>
      <p:sp>
        <p:nvSpPr>
          <p:cNvPr id="15" name="Shape 12"/>
          <p:cNvSpPr/>
          <p:nvPr/>
        </p:nvSpPr>
        <p:spPr>
          <a:xfrm>
            <a:off x="6760012" y="6059924"/>
            <a:ext cx="680442" cy="30480"/>
          </a:xfrm>
          <a:prstGeom prst="roundRect">
            <a:avLst>
              <a:gd name="adj" fmla="val 312558"/>
            </a:avLst>
          </a:prstGeom>
          <a:solidFill>
            <a:srgbClr val="C3D4CC"/>
          </a:solidFill>
          <a:ln/>
        </p:spPr>
      </p:sp>
      <p:sp>
        <p:nvSpPr>
          <p:cNvPr id="16" name="Shape 13"/>
          <p:cNvSpPr/>
          <p:nvPr/>
        </p:nvSpPr>
        <p:spPr>
          <a:xfrm>
            <a:off x="6280190" y="5820013"/>
            <a:ext cx="510302" cy="510302"/>
          </a:xfrm>
          <a:prstGeom prst="roundRect">
            <a:avLst>
              <a:gd name="adj" fmla="val 18669"/>
            </a:avLst>
          </a:prstGeom>
          <a:solidFill>
            <a:srgbClr val="DDEEE6"/>
          </a:solidFill>
          <a:ln w="7620">
            <a:solidFill>
              <a:srgbClr val="C3D4CC"/>
            </a:solidFill>
            <a:prstDash val="solid"/>
          </a:ln>
        </p:spPr>
      </p:sp>
      <p:sp>
        <p:nvSpPr>
          <p:cNvPr id="17" name="Text 14"/>
          <p:cNvSpPr/>
          <p:nvPr/>
        </p:nvSpPr>
        <p:spPr>
          <a:xfrm>
            <a:off x="6365260" y="5862518"/>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8" name="Text 15"/>
          <p:cNvSpPr/>
          <p:nvPr/>
        </p:nvSpPr>
        <p:spPr>
          <a:xfrm>
            <a:off x="7669411" y="579167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API Integration</a:t>
            </a:r>
            <a:endParaRPr lang="en-US" sz="2200" dirty="0"/>
          </a:p>
        </p:txBody>
      </p:sp>
      <p:sp>
        <p:nvSpPr>
          <p:cNvPr id="19" name="Text 16"/>
          <p:cNvSpPr/>
          <p:nvPr/>
        </p:nvSpPr>
        <p:spPr>
          <a:xfrm>
            <a:off x="7669411" y="6282095"/>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Integrate with Spring Boot REST APIs.</a:t>
            </a:r>
            <a:endParaRPr lang="en-US" sz="1750" dirty="0"/>
          </a:p>
        </p:txBody>
      </p:sp>
      <p:sp>
        <p:nvSpPr>
          <p:cNvPr id="20" name="Text 17"/>
          <p:cNvSpPr/>
          <p:nvPr/>
        </p:nvSpPr>
        <p:spPr>
          <a:xfrm>
            <a:off x="6280190" y="7126962"/>
            <a:ext cx="7556421" cy="362903"/>
          </a:xfrm>
          <a:prstGeom prst="rect">
            <a:avLst/>
          </a:prstGeom>
          <a:noFill/>
          <a:ln/>
        </p:spPr>
        <p:txBody>
          <a:bodyPr wrap="non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Design a responsive layout. Display spectacle details with image zoom.</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42023"/>
            <a:ext cx="7596902"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Testing and Deployment</a:t>
            </a:r>
            <a:endParaRPr lang="en-US" sz="4450" dirty="0"/>
          </a:p>
        </p:txBody>
      </p:sp>
      <p:sp>
        <p:nvSpPr>
          <p:cNvPr id="3" name="Text 1"/>
          <p:cNvSpPr/>
          <p:nvPr/>
        </p:nvSpPr>
        <p:spPr>
          <a:xfrm>
            <a:off x="1743789" y="3960257"/>
            <a:ext cx="2835235" cy="354330"/>
          </a:xfrm>
          <a:prstGeom prst="rect">
            <a:avLst/>
          </a:prstGeom>
          <a:noFill/>
          <a:ln/>
        </p:spPr>
        <p:txBody>
          <a:bodyPr wrap="none" lIns="0" tIns="0" rIns="0" bIns="0" rtlCol="0" anchor="t"/>
          <a:lstStyle/>
          <a:p>
            <a:pPr algn="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Unit Testing</a:t>
            </a:r>
            <a:endParaRPr lang="en-US" sz="2200" dirty="0"/>
          </a:p>
        </p:txBody>
      </p:sp>
      <p:sp>
        <p:nvSpPr>
          <p:cNvPr id="4" name="Text 2"/>
          <p:cNvSpPr/>
          <p:nvPr/>
        </p:nvSpPr>
        <p:spPr>
          <a:xfrm>
            <a:off x="793790" y="4450675"/>
            <a:ext cx="3785235" cy="362903"/>
          </a:xfrm>
          <a:prstGeom prst="rect">
            <a:avLst/>
          </a:prstGeom>
          <a:noFill/>
          <a:ln/>
        </p:spPr>
        <p:txBody>
          <a:bodyPr wrap="none" lIns="0" tIns="0" rIns="0" bIns="0" rtlCol="0" anchor="t"/>
          <a:lstStyle/>
          <a:p>
            <a:pPr algn="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Use JUnit and Mockito for unit tests.</a:t>
            </a:r>
            <a:endParaRPr lang="en-US" sz="1750" dirty="0"/>
          </a:p>
        </p:txBody>
      </p:sp>
      <p:pic>
        <p:nvPicPr>
          <p:cNvPr id="5" name="Image 0" descr="preencoded.png">    </p:cNvPr>
          <p:cNvPicPr>
            <a:picLocks noChangeAspect="1"/>
          </p:cNvPicPr>
          <p:nvPr/>
        </p:nvPicPr>
        <p:blipFill>
          <a:blip r:embed="rId1"/>
          <a:stretch>
            <a:fillRect/>
          </a:stretch>
        </p:blipFill>
        <p:spPr>
          <a:xfrm>
            <a:off x="5032653" y="2104430"/>
            <a:ext cx="4564975" cy="4564975"/>
          </a:xfrm>
          <a:prstGeom prst="rect">
            <a:avLst/>
          </a:prstGeom>
        </p:spPr>
      </p:pic>
      <p:sp>
        <p:nvSpPr>
          <p:cNvPr id="6" name="Text 3"/>
          <p:cNvSpPr/>
          <p:nvPr/>
        </p:nvSpPr>
        <p:spPr>
          <a:xfrm>
            <a:off x="5571411" y="3900011"/>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7" name="Text 4"/>
          <p:cNvSpPr/>
          <p:nvPr/>
        </p:nvSpPr>
        <p:spPr>
          <a:xfrm>
            <a:off x="9937790" y="2552462"/>
            <a:ext cx="2880836"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Integration Testing</a:t>
            </a:r>
            <a:endParaRPr lang="en-US" sz="2200" dirty="0"/>
          </a:p>
        </p:txBody>
      </p:sp>
      <p:sp>
        <p:nvSpPr>
          <p:cNvPr id="8" name="Text 5"/>
          <p:cNvSpPr/>
          <p:nvPr/>
        </p:nvSpPr>
        <p:spPr>
          <a:xfrm>
            <a:off x="9937790" y="3042880"/>
            <a:ext cx="3898821"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Integrate Spring Test for integration tests.</a:t>
            </a:r>
            <a:endParaRPr lang="en-US" sz="1750" dirty="0"/>
          </a:p>
        </p:txBody>
      </p:sp>
      <p:pic>
        <p:nvPicPr>
          <p:cNvPr id="9" name="Image 1" descr="preencoded.png">    </p:cNvPr>
          <p:cNvPicPr>
            <a:picLocks noChangeAspect="1"/>
          </p:cNvPicPr>
          <p:nvPr/>
        </p:nvPicPr>
        <p:blipFill>
          <a:blip r:embed="rId2"/>
          <a:stretch>
            <a:fillRect/>
          </a:stretch>
        </p:blipFill>
        <p:spPr>
          <a:xfrm>
            <a:off x="5032653" y="2104430"/>
            <a:ext cx="4564975" cy="4564975"/>
          </a:xfrm>
          <a:prstGeom prst="rect">
            <a:avLst/>
          </a:prstGeom>
        </p:spPr>
      </p:pic>
      <p:sp>
        <p:nvSpPr>
          <p:cNvPr id="10" name="Text 6"/>
          <p:cNvSpPr/>
          <p:nvPr/>
        </p:nvSpPr>
        <p:spPr>
          <a:xfrm>
            <a:off x="8170307" y="2948940"/>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1" name="Text 7"/>
          <p:cNvSpPr/>
          <p:nvPr/>
        </p:nvSpPr>
        <p:spPr>
          <a:xfrm>
            <a:off x="9937790" y="5005030"/>
            <a:ext cx="3027283" cy="354330"/>
          </a:xfrm>
          <a:prstGeom prst="rect">
            <a:avLst/>
          </a:prstGeom>
          <a:noFill/>
          <a:ln/>
        </p:spPr>
        <p:txBody>
          <a:bodyPr wrap="none" lIns="0" tIns="0" rIns="0" bIns="0" rtlCol="0" anchor="t"/>
          <a:lstStyle/>
          <a:p>
            <a:pPr algn="l"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End-to-End Testing</a:t>
            </a:r>
            <a:endParaRPr lang="en-US" sz="2200" dirty="0"/>
          </a:p>
        </p:txBody>
      </p:sp>
      <p:sp>
        <p:nvSpPr>
          <p:cNvPr id="12" name="Text 8"/>
          <p:cNvSpPr/>
          <p:nvPr/>
        </p:nvSpPr>
        <p:spPr>
          <a:xfrm>
            <a:off x="9937790" y="5495449"/>
            <a:ext cx="3898821"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Use Cypress or Selenium for end-to-end tests.</a:t>
            </a:r>
            <a:endParaRPr lang="en-US" sz="1750" dirty="0"/>
          </a:p>
        </p:txBody>
      </p:sp>
      <p:pic>
        <p:nvPicPr>
          <p:cNvPr id="13" name="Image 2" descr="preencoded.png">    </p:cNvPr>
          <p:cNvPicPr>
            <a:picLocks noChangeAspect="1"/>
          </p:cNvPicPr>
          <p:nvPr/>
        </p:nvPicPr>
        <p:blipFill>
          <a:blip r:embed="rId3"/>
          <a:stretch>
            <a:fillRect/>
          </a:stretch>
        </p:blipFill>
        <p:spPr>
          <a:xfrm>
            <a:off x="5032653" y="2104430"/>
            <a:ext cx="4564975" cy="4564975"/>
          </a:xfrm>
          <a:prstGeom prst="rect">
            <a:avLst/>
          </a:prstGeom>
        </p:spPr>
      </p:pic>
      <p:sp>
        <p:nvSpPr>
          <p:cNvPr id="14" name="Text 9"/>
          <p:cNvSpPr/>
          <p:nvPr/>
        </p:nvSpPr>
        <p:spPr>
          <a:xfrm>
            <a:off x="7694533" y="5675114"/>
            <a:ext cx="339328" cy="424220"/>
          </a:xfrm>
          <a:prstGeom prst="rect">
            <a:avLst/>
          </a:prstGeom>
          <a:noFill/>
          <a:ln/>
        </p:spPr>
        <p:txBody>
          <a:bodyPr wrap="none" lIns="0" tIns="0" rIns="0" bIns="0" rtlCol="0" anchor="t"/>
          <a:lstStyle/>
          <a:p>
            <a:pPr indent="0" marL="0">
              <a:lnSpc>
                <a:spcPts val="42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5" name="Text 10"/>
          <p:cNvSpPr/>
          <p:nvPr/>
        </p:nvSpPr>
        <p:spPr>
          <a:xfrm>
            <a:off x="793790" y="6924556"/>
            <a:ext cx="13042821" cy="362903"/>
          </a:xfrm>
          <a:prstGeom prst="rect">
            <a:avLst/>
          </a:prstGeom>
          <a:noFill/>
          <a:ln/>
        </p:spPr>
        <p:txBody>
          <a:bodyPr wrap="non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Explore deployment options using Docker, AWS, Heroku, or Kubernetes. Implement CI/CD pipelines.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86068"/>
            <a:ext cx="11954708"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Future Enhancements and Conclusion</a:t>
            </a:r>
            <a:endParaRPr lang="en-US" sz="4450" dirty="0"/>
          </a:p>
        </p:txBody>
      </p:sp>
      <p:sp>
        <p:nvSpPr>
          <p:cNvPr id="4" name="Shape 1"/>
          <p:cNvSpPr/>
          <p:nvPr/>
        </p:nvSpPr>
        <p:spPr>
          <a:xfrm>
            <a:off x="793790" y="5090160"/>
            <a:ext cx="510302" cy="510302"/>
          </a:xfrm>
          <a:prstGeom prst="roundRect">
            <a:avLst>
              <a:gd name="adj" fmla="val 18669"/>
            </a:avLst>
          </a:prstGeom>
          <a:solidFill>
            <a:srgbClr val="DDEEE6"/>
          </a:solidFill>
          <a:ln w="7620">
            <a:solidFill>
              <a:srgbClr val="C3D4CC"/>
            </a:solidFill>
            <a:prstDash val="solid"/>
          </a:ln>
        </p:spPr>
      </p:sp>
      <p:sp>
        <p:nvSpPr>
          <p:cNvPr id="5" name="Text 2"/>
          <p:cNvSpPr/>
          <p:nvPr/>
        </p:nvSpPr>
        <p:spPr>
          <a:xfrm>
            <a:off x="878860" y="513266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6" name="Text 3"/>
          <p:cNvSpPr/>
          <p:nvPr/>
        </p:nvSpPr>
        <p:spPr>
          <a:xfrm>
            <a:off x="1530906" y="5090160"/>
            <a:ext cx="3459242" cy="708660"/>
          </a:xfrm>
          <a:prstGeom prst="rect">
            <a:avLst/>
          </a:prstGeom>
          <a:noFill/>
          <a:ln/>
        </p:spPr>
        <p:txBody>
          <a:bodyPr wrap="squar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Personalized Recommendations</a:t>
            </a:r>
            <a:endParaRPr lang="en-US" sz="2200" dirty="0"/>
          </a:p>
        </p:txBody>
      </p:sp>
      <p:sp>
        <p:nvSpPr>
          <p:cNvPr id="7" name="Text 4"/>
          <p:cNvSpPr/>
          <p:nvPr/>
        </p:nvSpPr>
        <p:spPr>
          <a:xfrm>
            <a:off x="1530906" y="5934908"/>
            <a:ext cx="3459242"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Base recommendations on user preferences.</a:t>
            </a:r>
            <a:endParaRPr lang="en-US" sz="1750" dirty="0"/>
          </a:p>
        </p:txBody>
      </p:sp>
      <p:sp>
        <p:nvSpPr>
          <p:cNvPr id="8" name="Shape 5"/>
          <p:cNvSpPr/>
          <p:nvPr/>
        </p:nvSpPr>
        <p:spPr>
          <a:xfrm>
            <a:off x="5216962" y="5090160"/>
            <a:ext cx="510302" cy="510302"/>
          </a:xfrm>
          <a:prstGeom prst="roundRect">
            <a:avLst>
              <a:gd name="adj" fmla="val 18669"/>
            </a:avLst>
          </a:prstGeom>
          <a:solidFill>
            <a:srgbClr val="DDEEE6"/>
          </a:solidFill>
          <a:ln w="7620">
            <a:solidFill>
              <a:srgbClr val="C3D4CC"/>
            </a:solidFill>
            <a:prstDash val="solid"/>
          </a:ln>
        </p:spPr>
      </p:sp>
      <p:sp>
        <p:nvSpPr>
          <p:cNvPr id="9" name="Text 6"/>
          <p:cNvSpPr/>
          <p:nvPr/>
        </p:nvSpPr>
        <p:spPr>
          <a:xfrm>
            <a:off x="5302032" y="513266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0" name="Text 7"/>
          <p:cNvSpPr/>
          <p:nvPr/>
        </p:nvSpPr>
        <p:spPr>
          <a:xfrm>
            <a:off x="5954078" y="5090160"/>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Virtual Try-On</a:t>
            </a:r>
            <a:endParaRPr lang="en-US" sz="2200" dirty="0"/>
          </a:p>
        </p:txBody>
      </p:sp>
      <p:sp>
        <p:nvSpPr>
          <p:cNvPr id="11" name="Text 8"/>
          <p:cNvSpPr/>
          <p:nvPr/>
        </p:nvSpPr>
        <p:spPr>
          <a:xfrm>
            <a:off x="5954078" y="5580578"/>
            <a:ext cx="3459242"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Integrate a virtual try-on feature using AR/VR.</a:t>
            </a:r>
            <a:endParaRPr lang="en-US" sz="1750" dirty="0"/>
          </a:p>
        </p:txBody>
      </p:sp>
      <p:sp>
        <p:nvSpPr>
          <p:cNvPr id="12" name="Shape 9"/>
          <p:cNvSpPr/>
          <p:nvPr/>
        </p:nvSpPr>
        <p:spPr>
          <a:xfrm>
            <a:off x="9640133" y="5090160"/>
            <a:ext cx="510302" cy="510302"/>
          </a:xfrm>
          <a:prstGeom prst="roundRect">
            <a:avLst>
              <a:gd name="adj" fmla="val 18669"/>
            </a:avLst>
          </a:prstGeom>
          <a:solidFill>
            <a:srgbClr val="DDEEE6"/>
          </a:solidFill>
          <a:ln w="7620">
            <a:solidFill>
              <a:srgbClr val="C3D4CC"/>
            </a:solidFill>
            <a:prstDash val="solid"/>
          </a:ln>
        </p:spPr>
      </p:sp>
      <p:sp>
        <p:nvSpPr>
          <p:cNvPr id="13" name="Text 10"/>
          <p:cNvSpPr/>
          <p:nvPr/>
        </p:nvSpPr>
        <p:spPr>
          <a:xfrm>
            <a:off x="9725204" y="513266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4" name="Text 11"/>
          <p:cNvSpPr/>
          <p:nvPr/>
        </p:nvSpPr>
        <p:spPr>
          <a:xfrm>
            <a:off x="10377249" y="5090160"/>
            <a:ext cx="3318867" cy="354330"/>
          </a:xfrm>
          <a:prstGeom prst="rect">
            <a:avLst/>
          </a:prstGeom>
          <a:noFill/>
          <a:ln/>
        </p:spPr>
        <p:txBody>
          <a:bodyPr wrap="none" lIns="0" tIns="0" rIns="0" bIns="0" rtlCol="0" anchor="t"/>
          <a:lstStyle/>
          <a:p>
            <a:pP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Insurance Integration</a:t>
            </a:r>
            <a:endParaRPr lang="en-US" sz="2200" dirty="0"/>
          </a:p>
        </p:txBody>
      </p:sp>
      <p:sp>
        <p:nvSpPr>
          <p:cNvPr id="15" name="Text 12"/>
          <p:cNvSpPr/>
          <p:nvPr/>
        </p:nvSpPr>
        <p:spPr>
          <a:xfrm>
            <a:off x="10377249" y="5580578"/>
            <a:ext cx="3459242"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Integrate with vision insurance providers.</a:t>
            </a:r>
            <a:endParaRPr lang="en-US" sz="1750" dirty="0"/>
          </a:p>
        </p:txBody>
      </p:sp>
      <p:sp>
        <p:nvSpPr>
          <p:cNvPr id="16" name="Text 13"/>
          <p:cNvSpPr/>
          <p:nvPr/>
        </p:nvSpPr>
        <p:spPr>
          <a:xfrm>
            <a:off x="793790" y="6915864"/>
            <a:ext cx="13042821" cy="362903"/>
          </a:xfrm>
          <a:prstGeom prst="rect">
            <a:avLst/>
          </a:prstGeom>
          <a:noFill/>
          <a:ln/>
        </p:spPr>
        <p:txBody>
          <a:bodyPr wrap="non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 conclusion, Spring Boot offers a robust framework. It builds scalable e-commerce platforms for online spectacles.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2025-03-05T08:43:17Z</dcterms:created>
  <dcterms:modified xsi:type="dcterms:W3CDTF">2025-03-05T08:43:17Z</dcterms:modified>
</cp:coreProperties>
</file>